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4" r:id="rId3"/>
    <p:sldId id="260" r:id="rId4"/>
    <p:sldId id="266" r:id="rId5"/>
    <p:sldId id="256" r:id="rId6"/>
    <p:sldId id="262" r:id="rId7"/>
    <p:sldId id="258" r:id="rId8"/>
    <p:sldId id="261" r:id="rId9"/>
    <p:sldId id="257" r:id="rId10"/>
    <p:sldId id="259" r:id="rId11"/>
    <p:sldId id="269" r:id="rId12"/>
    <p:sldId id="268" r:id="rId13"/>
    <p:sldId id="263" r:id="rId14"/>
    <p:sldId id="267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26" autoAdjust="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7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3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0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3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3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8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3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6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0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9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5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BEF44-F761-4360-A46F-60238497BE87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41BF5-4F74-4C7B-871F-2CC5BE915D0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6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90600" y="1371600"/>
            <a:ext cx="549118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Bestehendes</a:t>
            </a:r>
            <a:r>
              <a:rPr lang="en-US" b="1" dirty="0"/>
              <a:t> Program </a:t>
            </a:r>
            <a:r>
              <a:rPr lang="en-US" b="1" dirty="0" err="1"/>
              <a:t>sinnvoll</a:t>
            </a:r>
            <a:r>
              <a:rPr lang="en-US" b="1" dirty="0"/>
              <a:t> </a:t>
            </a:r>
            <a:r>
              <a:rPr lang="en-US" b="1" dirty="0" err="1"/>
              <a:t>erweitern</a:t>
            </a:r>
            <a:r>
              <a:rPr lang="en-US" b="1" dirty="0"/>
              <a:t>:</a:t>
            </a:r>
          </a:p>
          <a:p>
            <a:r>
              <a:rPr lang="en-US" dirty="0" err="1"/>
              <a:t>Konzentrationen</a:t>
            </a:r>
            <a:r>
              <a:rPr lang="en-US" dirty="0"/>
              <a:t>: CO</a:t>
            </a:r>
            <a:r>
              <a:rPr lang="en-US" baseline="-25000" dirty="0"/>
              <a:t>2</a:t>
            </a:r>
            <a:r>
              <a:rPr lang="en-US" dirty="0"/>
              <a:t> CH</a:t>
            </a:r>
            <a:r>
              <a:rPr lang="en-US" baseline="-25000" dirty="0"/>
              <a:t>4,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Fokus</a:t>
            </a:r>
            <a:r>
              <a:rPr lang="en-US" b="1" dirty="0"/>
              <a:t> auf </a:t>
            </a:r>
            <a:r>
              <a:rPr lang="en-US" b="1" dirty="0" err="1"/>
              <a:t>Anaerobie</a:t>
            </a:r>
            <a:endParaRPr lang="en-US" b="1" dirty="0"/>
          </a:p>
          <a:p>
            <a:r>
              <a:rPr lang="en-US" dirty="0"/>
              <a:t>Fe und DOC release</a:t>
            </a:r>
          </a:p>
          <a:p>
            <a:r>
              <a:rPr lang="en-US" dirty="0" err="1"/>
              <a:t>Metabolismus</a:t>
            </a:r>
            <a:r>
              <a:rPr lang="en-US" dirty="0"/>
              <a:t> (CO2 </a:t>
            </a:r>
            <a:r>
              <a:rPr lang="en-US" dirty="0" err="1"/>
              <a:t>Anstieg</a:t>
            </a:r>
            <a:r>
              <a:rPr lang="en-US" dirty="0"/>
              <a:t>, </a:t>
            </a:r>
            <a:r>
              <a:rPr lang="en-US" dirty="0" err="1"/>
              <a:t>Vergleich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Oberfläche</a:t>
            </a:r>
            <a:r>
              <a:rPr lang="en-US" dirty="0"/>
              <a:t>)</a:t>
            </a:r>
          </a:p>
          <a:p>
            <a:r>
              <a:rPr lang="en-US" dirty="0"/>
              <a:t>DOC “</a:t>
            </a:r>
            <a:r>
              <a:rPr lang="en-US" dirty="0" err="1"/>
              <a:t>Qualität</a:t>
            </a:r>
            <a:r>
              <a:rPr lang="en-US" dirty="0"/>
              <a:t>” (</a:t>
            </a:r>
            <a:r>
              <a:rPr lang="en-US" dirty="0" err="1"/>
              <a:t>Farbe</a:t>
            </a:r>
            <a:r>
              <a:rPr lang="en-US" dirty="0"/>
              <a:t>/</a:t>
            </a:r>
            <a:r>
              <a:rPr lang="en-US" dirty="0" err="1"/>
              <a:t>Abbaubarkeit</a:t>
            </a:r>
            <a:r>
              <a:rPr lang="en-US" dirty="0"/>
              <a:t>, </a:t>
            </a:r>
            <a:r>
              <a:rPr lang="en-US" dirty="0" err="1"/>
              <a:t>Zusammensetzung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 err="1"/>
              <a:t>Mögliche</a:t>
            </a:r>
            <a:r>
              <a:rPr lang="en-US" b="1" dirty="0"/>
              <a:t> </a:t>
            </a:r>
            <a:r>
              <a:rPr lang="en-US" b="1" dirty="0" err="1"/>
              <a:t>Zusatz</a:t>
            </a:r>
            <a:r>
              <a:rPr lang="en-US" b="1" dirty="0"/>
              <a:t>-”Module”</a:t>
            </a:r>
          </a:p>
          <a:p>
            <a:r>
              <a:rPr lang="en-US" dirty="0" err="1"/>
              <a:t>Foodweb</a:t>
            </a:r>
            <a:r>
              <a:rPr lang="en-US" dirty="0"/>
              <a:t>, </a:t>
            </a:r>
            <a:r>
              <a:rPr lang="en-US" dirty="0" err="1"/>
              <a:t>Methanoxidation</a:t>
            </a:r>
            <a:r>
              <a:rPr lang="en-US" dirty="0"/>
              <a:t>, </a:t>
            </a:r>
            <a:r>
              <a:rPr lang="en-US" dirty="0" err="1"/>
              <a:t>Metabolismus</a:t>
            </a:r>
            <a:r>
              <a:rPr lang="en-US" dirty="0"/>
              <a:t>,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838200" y="533400"/>
            <a:ext cx="423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Experimentelle</a:t>
            </a:r>
            <a:r>
              <a:rPr lang="en-US" dirty="0"/>
              <a:t> Option – </a:t>
            </a:r>
            <a:r>
              <a:rPr lang="en-US" dirty="0" err="1"/>
              <a:t>Jetzt</a:t>
            </a:r>
            <a:r>
              <a:rPr lang="en-US" dirty="0"/>
              <a:t> und </a:t>
            </a:r>
            <a:r>
              <a:rPr lang="en-US" dirty="0" err="1"/>
              <a:t>Zukunft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548640" y="1491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33400" y="28489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09600" y="3962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228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39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14680"/>
            <a:ext cx="5105400" cy="205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>
            <a:off x="411480" y="3124200"/>
            <a:ext cx="40843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“three resulting mechanisms regulating temperature</a:t>
            </a:r>
          </a:p>
          <a:p>
            <a:r>
              <a:rPr lang="en-US" sz="1400" dirty="0"/>
              <a:t>and OM processing in lakes are: </a:t>
            </a:r>
          </a:p>
          <a:p>
            <a:pPr marL="342900" indent="-342900">
              <a:buAutoNum type="arabicParenBoth"/>
            </a:pPr>
            <a:r>
              <a:rPr lang="en-US" sz="1400" dirty="0"/>
              <a:t>enhanced surface warming that leads to a reduction in </a:t>
            </a:r>
            <a:r>
              <a:rPr lang="en-US" sz="1400" dirty="0" err="1"/>
              <a:t>epilimnetic</a:t>
            </a:r>
            <a:r>
              <a:rPr lang="en-US" sz="1400" dirty="0"/>
              <a:t> thickness, </a:t>
            </a:r>
          </a:p>
          <a:p>
            <a:pPr marL="342900" indent="-342900">
              <a:buAutoNum type="arabicParenBoth"/>
            </a:pPr>
            <a:r>
              <a:rPr lang="en-US" sz="1400" dirty="0"/>
              <a:t>Reduction of heat transfer toward bottom waters, and</a:t>
            </a:r>
          </a:p>
          <a:p>
            <a:pPr marL="342900" indent="-342900">
              <a:buAutoNum type="arabicParenBoth"/>
            </a:pPr>
            <a:r>
              <a:rPr lang="en-US" sz="1400" dirty="0"/>
              <a:t>more extended periods of stronger water column stratiﬁcation. 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83661"/>
            <a:ext cx="4419600" cy="404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56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62000" y="1225788"/>
            <a:ext cx="196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Methane oxidation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14097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90799"/>
            <a:ext cx="68580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3555986" y="6400800"/>
            <a:ext cx="208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Thottathil</a:t>
            </a:r>
            <a:r>
              <a:rPr lang="en-US" dirty="0"/>
              <a:t> et al 2018</a:t>
            </a:r>
          </a:p>
          <a:p>
            <a:endParaRPr lang="en-US" dirty="0"/>
          </a:p>
        </p:txBody>
      </p:sp>
      <p:pic>
        <p:nvPicPr>
          <p:cNvPr id="6149" name="Picture 5" descr="C:\Users\lau\Documents\WORK\UQAM\Campaign\protocolls UQAM\headspace gas sampling protocol 201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55854" r="22222" b="9032"/>
          <a:stretch/>
        </p:blipFill>
        <p:spPr bwMode="auto">
          <a:xfrm>
            <a:off x="6248400" y="5027904"/>
            <a:ext cx="2658879" cy="159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628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3886200" cy="141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46788"/>
            <a:ext cx="533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55880" y="344424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Thus ongoing effort is needed to understand other drivers of temporal change in resource support, and </a:t>
            </a:r>
            <a:r>
              <a:rPr lang="en-US" b="1" dirty="0"/>
              <a:t>how resource support changes over longer time scales</a:t>
            </a:r>
            <a:r>
              <a:rPr lang="en-US" dirty="0"/>
              <a:t>. Our study challenges a perspective that holds resources as unimportant if they currently support a small fraction of consumer biomass, and embraces a view of such resources serving food webs as insurance that may mitigate the adverse effects of constricted energy pathways.</a:t>
            </a:r>
          </a:p>
        </p:txBody>
      </p:sp>
      <p:sp>
        <p:nvSpPr>
          <p:cNvPr id="5" name="Rechteck 4"/>
          <p:cNvSpPr/>
          <p:nvPr/>
        </p:nvSpPr>
        <p:spPr>
          <a:xfrm>
            <a:off x="4627979" y="490029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Therefore, our results and those of previous studies suggest that zooplankton may become increasingly allochthonous as phytoplankton become less available, but taxon‐specific feeding habits may impose a limit on the extent of change. 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12656"/>
            <a:ext cx="2177598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576" y="-70842"/>
            <a:ext cx="1639403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78" y="-33992"/>
            <a:ext cx="3238500" cy="182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1447800" y="1534954"/>
            <a:ext cx="303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</a:t>
            </a:r>
            <a:r>
              <a:rPr lang="en-US" b="1" dirty="0" err="1"/>
              <a:t>Wirklichkeit</a:t>
            </a:r>
            <a:r>
              <a:rPr lang="en-US" b="1" dirty="0"/>
              <a:t>: anoxia </a:t>
            </a:r>
            <a:r>
              <a:rPr lang="en-US" b="1" dirty="0" err="1"/>
              <a:t>studie</a:t>
            </a:r>
            <a:r>
              <a:rPr lang="en-US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40592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34"/>
          <a:stretch/>
        </p:blipFill>
        <p:spPr bwMode="auto">
          <a:xfrm>
            <a:off x="3977489" y="5625743"/>
            <a:ext cx="2730486" cy="138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81000" y="347990"/>
            <a:ext cx="26288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</a:t>
            </a:r>
            <a:r>
              <a:rPr lang="en-US" sz="2800" dirty="0"/>
              <a:t>anoxic</a:t>
            </a:r>
            <a:r>
              <a:rPr lang="en-US" dirty="0"/>
              <a:t> prejudice</a:t>
            </a:r>
          </a:p>
          <a:p>
            <a:r>
              <a:rPr lang="en-US" sz="1400" dirty="0"/>
              <a:t>or, “why do we care about it”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381000" y="1466612"/>
            <a:ext cx="169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cell number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38898" y="2438400"/>
            <a:ext cx="217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microbial activity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81000" y="3329464"/>
            <a:ext cx="380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oxygen, no OM-degrading enzymes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81000" y="4343400"/>
            <a:ext cx="394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anaerobic activity is in the sediments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81000" y="5334000"/>
            <a:ext cx="326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respiration is thermodynamically</a:t>
            </a:r>
          </a:p>
          <a:p>
            <a:r>
              <a:rPr lang="en-US" dirty="0"/>
              <a:t>limited without oxygen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56" y="2623066"/>
            <a:ext cx="3352800" cy="13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7379292" y="2623066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Maßmig</a:t>
            </a:r>
            <a:r>
              <a:rPr lang="en-US" dirty="0"/>
              <a:t> 2019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240" y="407710"/>
            <a:ext cx="97912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2462"/>
            <a:ext cx="1723273" cy="133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240" y="1784297"/>
            <a:ext cx="3218096" cy="82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Gerade Verbindung 13"/>
          <p:cNvCxnSpPr/>
          <p:nvPr/>
        </p:nvCxnSpPr>
        <p:spPr>
          <a:xfrm>
            <a:off x="4953000" y="243840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7676358" y="609600"/>
            <a:ext cx="141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Pantoja 2009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963442" y="4066401"/>
            <a:ext cx="3124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“While the bacterial community composition in the </a:t>
            </a:r>
            <a:r>
              <a:rPr lang="en-US" sz="1200" dirty="0" err="1"/>
              <a:t>hypolimnion</a:t>
            </a:r>
            <a:r>
              <a:rPr lang="en-US" sz="1200" dirty="0"/>
              <a:t> diverged from the </a:t>
            </a:r>
            <a:r>
              <a:rPr lang="en-US" sz="1200" dirty="0" err="1"/>
              <a:t>epilimnion</a:t>
            </a:r>
            <a:r>
              <a:rPr lang="en-US" sz="1200" dirty="0"/>
              <a:t> community during the summer stratification, it became more similar to the community composition in the sediment, especially in the fall. “ </a:t>
            </a:r>
            <a:r>
              <a:rPr lang="en-US" dirty="0" err="1"/>
              <a:t>Diao</a:t>
            </a:r>
            <a:r>
              <a:rPr lang="en-US" dirty="0"/>
              <a:t> 2017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19817" y="5306085"/>
            <a:ext cx="104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Keil</a:t>
            </a:r>
            <a:r>
              <a:rPr lang="en-US" dirty="0"/>
              <a:t> 2015</a:t>
            </a:r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7676358" y="3200400"/>
            <a:ext cx="7056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7974956" y="3206353"/>
            <a:ext cx="1112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enzym</a:t>
            </a:r>
            <a:r>
              <a:rPr lang="en-US" sz="700" dirty="0"/>
              <a:t>. </a:t>
            </a:r>
            <a:r>
              <a:rPr lang="en-US" sz="700" i="1" dirty="0"/>
              <a:t>bulk</a:t>
            </a:r>
            <a:r>
              <a:rPr lang="en-US" sz="700" dirty="0"/>
              <a:t> activity:</a:t>
            </a:r>
          </a:p>
          <a:p>
            <a:r>
              <a:rPr lang="en-US" sz="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similar</a:t>
            </a:r>
          </a:p>
          <a:p>
            <a:r>
              <a:rPr lang="en-US" sz="700" i="1" dirty="0"/>
              <a:t>per-cell:</a:t>
            </a:r>
          </a:p>
          <a:p>
            <a:r>
              <a:rPr lang="en-US" sz="7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much greater (in anoxia)</a:t>
            </a:r>
          </a:p>
        </p:txBody>
      </p:sp>
    </p:spTree>
    <p:extLst>
      <p:ext uri="{BB962C8B-B14F-4D97-AF65-F5344CB8AC3E}">
        <p14:creationId xmlns:p14="http://schemas.microsoft.com/office/powerpoint/2010/main" val="247046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38671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2590800"/>
            <a:ext cx="33594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905125"/>
            <a:ext cx="4427944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Gerade Verbindung 2"/>
          <p:cNvCxnSpPr/>
          <p:nvPr/>
        </p:nvCxnSpPr>
        <p:spPr>
          <a:xfrm>
            <a:off x="3352800" y="1219200"/>
            <a:ext cx="971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4953000" y="35814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19°C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934200" y="358140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4°C</a:t>
            </a:r>
          </a:p>
        </p:txBody>
      </p:sp>
    </p:spTree>
    <p:extLst>
      <p:ext uri="{BB962C8B-B14F-4D97-AF65-F5344CB8AC3E}">
        <p14:creationId xmlns:p14="http://schemas.microsoft.com/office/powerpoint/2010/main" val="392822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429000" y="1828800"/>
            <a:ext cx="26571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 Logger </a:t>
            </a:r>
            <a:r>
              <a:rPr lang="en-US" b="1" dirty="0" err="1"/>
              <a:t>im</a:t>
            </a:r>
            <a:r>
              <a:rPr lang="en-US" b="1" dirty="0"/>
              <a:t> </a:t>
            </a:r>
            <a:r>
              <a:rPr lang="en-US" b="1" dirty="0" err="1"/>
              <a:t>Tiefenwasser</a:t>
            </a:r>
            <a:r>
              <a:rPr lang="en-US" b="1" dirty="0"/>
              <a:t>:</a:t>
            </a:r>
          </a:p>
          <a:p>
            <a:r>
              <a:rPr lang="en-US" dirty="0" err="1">
                <a:solidFill>
                  <a:srgbClr val="FF0000"/>
                </a:solidFill>
              </a:rPr>
              <a:t>Tegeler</a:t>
            </a:r>
            <a:r>
              <a:rPr lang="en-US" dirty="0">
                <a:solidFill>
                  <a:srgbClr val="FF0000"/>
                </a:solidFill>
              </a:rPr>
              <a:t> See</a:t>
            </a:r>
          </a:p>
          <a:p>
            <a:r>
              <a:rPr lang="en-US" dirty="0" err="1"/>
              <a:t>Breiter</a:t>
            </a:r>
            <a:r>
              <a:rPr lang="en-US" dirty="0"/>
              <a:t> </a:t>
            </a:r>
            <a:r>
              <a:rPr lang="en-US" dirty="0" err="1"/>
              <a:t>Luzin</a:t>
            </a:r>
            <a:endParaRPr lang="en-US" dirty="0"/>
          </a:p>
          <a:p>
            <a:r>
              <a:rPr lang="en-US" dirty="0" err="1"/>
              <a:t>Schmaler</a:t>
            </a:r>
            <a:r>
              <a:rPr lang="en-US" dirty="0"/>
              <a:t> </a:t>
            </a:r>
            <a:r>
              <a:rPr lang="en-US" dirty="0" err="1"/>
              <a:t>Luzin</a:t>
            </a:r>
            <a:endParaRPr lang="en-US" dirty="0"/>
          </a:p>
          <a:p>
            <a:r>
              <a:rPr lang="en-US" dirty="0" err="1"/>
              <a:t>Laacher</a:t>
            </a:r>
            <a:r>
              <a:rPr lang="en-US" dirty="0"/>
              <a:t> See</a:t>
            </a:r>
          </a:p>
          <a:p>
            <a:r>
              <a:rPr lang="en-US" dirty="0" err="1">
                <a:solidFill>
                  <a:srgbClr val="FF0000"/>
                </a:solidFill>
              </a:rPr>
              <a:t>Scharmützelsee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Titisee</a:t>
            </a: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Arendsee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457200" y="1828800"/>
            <a:ext cx="273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 Logger an der </a:t>
            </a:r>
            <a:r>
              <a:rPr lang="en-US" b="1" dirty="0" err="1"/>
              <a:t>Oberfläche</a:t>
            </a:r>
            <a:endParaRPr lang="en-US" b="1" dirty="0"/>
          </a:p>
          <a:p>
            <a:r>
              <a:rPr lang="en-US" dirty="0" err="1"/>
              <a:t>Alle</a:t>
            </a:r>
            <a:r>
              <a:rPr lang="en-US" dirty="0"/>
              <a:t> 11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824818" y="4968121"/>
            <a:ext cx="373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episodes of very low oxygen (&lt;1mg/L)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57200" y="2890182"/>
            <a:ext cx="26571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 Logger </a:t>
            </a:r>
            <a:r>
              <a:rPr lang="en-US" b="1" dirty="0" err="1"/>
              <a:t>im</a:t>
            </a:r>
            <a:r>
              <a:rPr lang="en-US" b="1" dirty="0"/>
              <a:t> </a:t>
            </a:r>
            <a:r>
              <a:rPr lang="en-US" b="1" dirty="0" err="1"/>
              <a:t>Tiefenwasser</a:t>
            </a:r>
            <a:r>
              <a:rPr lang="en-US" b="1" dirty="0"/>
              <a:t>:</a:t>
            </a:r>
          </a:p>
          <a:p>
            <a:r>
              <a:rPr lang="en-US" dirty="0" err="1">
                <a:solidFill>
                  <a:srgbClr val="FF0000"/>
                </a:solidFill>
              </a:rPr>
              <a:t>Groß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Glienicker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Haussee</a:t>
            </a: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Ilmensee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Peetzsee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5715000" y="2705515"/>
            <a:ext cx="3254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Weitere</a:t>
            </a:r>
            <a:r>
              <a:rPr lang="en-US" b="1" dirty="0"/>
              <a:t> </a:t>
            </a:r>
            <a:r>
              <a:rPr lang="en-US" b="1" dirty="0" err="1"/>
              <a:t>mögliche</a:t>
            </a:r>
            <a:r>
              <a:rPr lang="en-US" b="1" dirty="0"/>
              <a:t> IGB </a:t>
            </a:r>
            <a:r>
              <a:rPr lang="en-US" b="1" dirty="0" err="1"/>
              <a:t>Standorte</a:t>
            </a:r>
            <a:endParaRPr lang="en-US" b="1" dirty="0"/>
          </a:p>
          <a:p>
            <a:r>
              <a:rPr lang="en-US" dirty="0" err="1">
                <a:solidFill>
                  <a:srgbClr val="FF0000"/>
                </a:solidFill>
              </a:rPr>
              <a:t>Fuchskuhle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Stechlin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Müggelsee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" y="1905000"/>
            <a:ext cx="7131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2" y="352424"/>
            <a:ext cx="3337281" cy="162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5" r="37983" b="22909"/>
          <a:stretch/>
        </p:blipFill>
        <p:spPr bwMode="auto">
          <a:xfrm>
            <a:off x="3200400" y="76200"/>
            <a:ext cx="4146404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62400"/>
            <a:ext cx="721995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057400" y="3276600"/>
            <a:ext cx="490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O</a:t>
            </a:r>
            <a:r>
              <a:rPr lang="de-DE" b="1" baseline="-25000" dirty="0"/>
              <a:t>2</a:t>
            </a:r>
            <a:r>
              <a:rPr lang="de-DE" b="1" dirty="0"/>
              <a:t> Zehrungsraten aus kontinuierlichen Messdaten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600200" y="4267200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Arendsee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2156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" y="2053896"/>
            <a:ext cx="9042400" cy="294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Gerade Verbindung mit Pfeil 3"/>
          <p:cNvCxnSpPr/>
          <p:nvPr/>
        </p:nvCxnSpPr>
        <p:spPr>
          <a:xfrm>
            <a:off x="4191000" y="3429000"/>
            <a:ext cx="299720" cy="1752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H="1">
            <a:off x="6553200" y="3810000"/>
            <a:ext cx="685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676651" y="5133201"/>
            <a:ext cx="16281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a </a:t>
            </a:r>
            <a:r>
              <a:rPr lang="en-US" dirty="0"/>
              <a:t>anoxic age</a:t>
            </a:r>
          </a:p>
          <a:p>
            <a:r>
              <a:rPr lang="en-US" baseline="-25000" dirty="0"/>
              <a:t>Metric for each sample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134100" y="5410200"/>
            <a:ext cx="220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Anoxic age spectrum</a:t>
            </a:r>
          </a:p>
          <a:p>
            <a:r>
              <a:rPr lang="en-US" baseline="-25000" dirty="0"/>
              <a:t>Metric for a lake for a given </a:t>
            </a:r>
            <a:r>
              <a:rPr lang="en-US" baseline="-25000" dirty="0" err="1"/>
              <a:t>holomixis</a:t>
            </a:r>
            <a:r>
              <a:rPr lang="en-US" baseline="-25000" dirty="0"/>
              <a:t> period (≈year)</a:t>
            </a:r>
          </a:p>
        </p:txBody>
      </p:sp>
      <p:pic>
        <p:nvPicPr>
          <p:cNvPr id="9" name="Picture 2" descr="Bildergebnis für fisher bottle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800" y="5558790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ildergebnis für fisher bottle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0" y="5562600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dergebnis für fisher bottle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56" y="5562600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ildergebnis für fisher bottle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92" y="5562600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ldergebnis für fisher bottle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328" y="5562600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ildergebnis für fisher bottle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564" y="5562600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997996" y="5230852"/>
            <a:ext cx="204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Profile Sampling =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478312" y="6198870"/>
            <a:ext cx="318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Incubations of different length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04800" y="361950"/>
            <a:ext cx="3474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study time dependent processes 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…that start when oxygen is gone</a:t>
            </a:r>
          </a:p>
        </p:txBody>
      </p:sp>
    </p:spTree>
    <p:extLst>
      <p:ext uri="{BB962C8B-B14F-4D97-AF65-F5344CB8AC3E}">
        <p14:creationId xmlns:p14="http://schemas.microsoft.com/office/powerpoint/2010/main" val="365597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7600"/>
            <a:ext cx="19240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lau\AppData\Local\Temp\IMG_096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2193"/>
          <a:stretch/>
        </p:blipFill>
        <p:spPr bwMode="auto">
          <a:xfrm>
            <a:off x="762000" y="3630168"/>
            <a:ext cx="4572000" cy="259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83" y="990600"/>
            <a:ext cx="4910137" cy="233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:\Users\lau\Documents\WORK\UQAM\Campaign\protocolls UQAM\headspace gas sampling protocol 201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" r="74400" b="57106"/>
          <a:stretch/>
        </p:blipFill>
        <p:spPr bwMode="auto">
          <a:xfrm>
            <a:off x="5887593" y="397772"/>
            <a:ext cx="2340864" cy="29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886200" y="718215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Gase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571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2" y="4125242"/>
            <a:ext cx="3581400" cy="102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350213"/>
            <a:ext cx="2743200" cy="57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1" y="2836435"/>
            <a:ext cx="3878579" cy="86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669" y="3000348"/>
            <a:ext cx="4838700" cy="51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5791200"/>
            <a:ext cx="3484338" cy="84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76" y="5965766"/>
            <a:ext cx="4186464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778" y="413114"/>
            <a:ext cx="3913822" cy="224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10"/>
          <p:cNvCxnSpPr/>
          <p:nvPr/>
        </p:nvCxnSpPr>
        <p:spPr>
          <a:xfrm>
            <a:off x="533400" y="2590800"/>
            <a:ext cx="8153400" cy="245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42405"/>
            <a:ext cx="2626771" cy="114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12029"/>
            <a:ext cx="3962400" cy="30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318483" y="22241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620577" y="221202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6" name="Gerade Verbindung 15"/>
          <p:cNvCxnSpPr/>
          <p:nvPr/>
        </p:nvCxnSpPr>
        <p:spPr>
          <a:xfrm>
            <a:off x="6862808" y="3352800"/>
            <a:ext cx="757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7241404" y="6445826"/>
            <a:ext cx="137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1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19200"/>
            <a:ext cx="4217668" cy="414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/>
          <a:stretch/>
        </p:blipFill>
        <p:spPr bwMode="auto">
          <a:xfrm>
            <a:off x="223520" y="1219200"/>
            <a:ext cx="344551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/>
          <p:cNvSpPr/>
          <p:nvPr/>
        </p:nvSpPr>
        <p:spPr>
          <a:xfrm>
            <a:off x="10160" y="2514600"/>
            <a:ext cx="4343400" cy="24384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185288" y="762000"/>
            <a:ext cx="130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Kohlenstoff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1752600" y="5943600"/>
            <a:ext cx="498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 </a:t>
            </a:r>
            <a:r>
              <a:rPr lang="en-US" dirty="0" err="1"/>
              <a:t>steigt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Fe in </a:t>
            </a:r>
            <a:r>
              <a:rPr lang="en-US" dirty="0" err="1"/>
              <a:t>anxischen</a:t>
            </a:r>
            <a:r>
              <a:rPr lang="en-US" dirty="0"/>
              <a:t> </a:t>
            </a:r>
            <a:r>
              <a:rPr lang="en-US" dirty="0" err="1"/>
              <a:t>Bedingungen</a:t>
            </a:r>
            <a:r>
              <a:rPr lang="en-US" dirty="0"/>
              <a:t>,</a:t>
            </a:r>
          </a:p>
          <a:p>
            <a:r>
              <a:rPr lang="en-US" dirty="0"/>
              <a:t> und </a:t>
            </a:r>
            <a:r>
              <a:rPr lang="en-US" dirty="0" err="1"/>
              <a:t>verändert</a:t>
            </a:r>
            <a:r>
              <a:rPr lang="en-US" dirty="0"/>
              <a:t> seine </a:t>
            </a:r>
            <a:r>
              <a:rPr lang="en-US" dirty="0" err="1"/>
              <a:t>chemische</a:t>
            </a:r>
            <a:r>
              <a:rPr lang="en-US" dirty="0"/>
              <a:t> </a:t>
            </a:r>
            <a:r>
              <a:rPr lang="en-US" dirty="0" err="1"/>
              <a:t>Zusammensetzung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0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7" y="1371600"/>
            <a:ext cx="2779228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91" y="995680"/>
            <a:ext cx="434975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886200"/>
            <a:ext cx="1721882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14400" y="609600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 </a:t>
            </a:r>
            <a:r>
              <a:rPr lang="en-US" dirty="0" err="1"/>
              <a:t>Eigenschaften</a:t>
            </a:r>
            <a:endParaRPr lang="en-US" dirty="0"/>
          </a:p>
        </p:txBody>
      </p:sp>
      <p:pic>
        <p:nvPicPr>
          <p:cNvPr id="14" name="Picture 2" descr="Bildergebnis für fisher bottle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92" y="4631708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ildergebnis für fisher bottle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0" y="4635518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ildergebnis für fisher bottle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56" y="4635518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ür fisher bott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14" y="5802329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ildergebnis für fisher bott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42" y="5806139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ildergebnis für fisher bott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0" b="95250" l="10000" r="91250">
                        <a14:foregroundMark x1="43500" y1="8000" x2="54250" y2="7750"/>
                        <a14:foregroundMark x1="55500" y1="15250" x2="56750" y2="22250"/>
                      </a14:backgroundRemoval>
                    </a14:imgEffect>
                    <a14:imgEffect>
                      <a14:artisticPencilGrayscale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78" y="5806139"/>
            <a:ext cx="767080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Gerade Verbindung mit Pfeil 19"/>
          <p:cNvCxnSpPr>
            <a:endCxn id="18" idx="0"/>
          </p:cNvCxnSpPr>
          <p:nvPr/>
        </p:nvCxnSpPr>
        <p:spPr>
          <a:xfrm>
            <a:off x="1109482" y="5499085"/>
            <a:ext cx="0" cy="277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457373" y="5469908"/>
            <a:ext cx="0" cy="277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1812973" y="5469908"/>
            <a:ext cx="0" cy="277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820780" y="4170854"/>
            <a:ext cx="833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This time</a:t>
            </a:r>
          </a:p>
          <a:p>
            <a:r>
              <a:rPr lang="en-US" sz="1050" dirty="0"/>
              <a:t>real bottles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189092" y="5724204"/>
            <a:ext cx="2344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Wie</a:t>
            </a:r>
            <a:r>
              <a:rPr lang="en-US" dirty="0"/>
              <a:t>:</a:t>
            </a:r>
          </a:p>
          <a:p>
            <a:r>
              <a:rPr lang="en-US" dirty="0" err="1"/>
              <a:t>Inkubationen</a:t>
            </a:r>
            <a:endParaRPr lang="en-US" dirty="0"/>
          </a:p>
          <a:p>
            <a:r>
              <a:rPr lang="en-US" dirty="0"/>
              <a:t>Sediment-</a:t>
            </a:r>
            <a:r>
              <a:rPr lang="en-US" dirty="0" err="1"/>
              <a:t>Porenwasser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6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1828800"/>
            <a:ext cx="896112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57200" y="1295400"/>
            <a:ext cx="739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Sollte</a:t>
            </a:r>
            <a:r>
              <a:rPr lang="en-US" dirty="0"/>
              <a:t> man </a:t>
            </a:r>
            <a:r>
              <a:rPr lang="en-US" dirty="0" err="1"/>
              <a:t>zeitliche</a:t>
            </a:r>
            <a:r>
              <a:rPr lang="en-US" dirty="0"/>
              <a:t> </a:t>
            </a:r>
            <a:r>
              <a:rPr lang="en-US" dirty="0" err="1"/>
              <a:t>Regelmäßigkeiten</a:t>
            </a:r>
            <a:r>
              <a:rPr lang="en-US" dirty="0"/>
              <a:t> </a:t>
            </a:r>
            <a:r>
              <a:rPr lang="en-US" dirty="0" err="1"/>
              <a:t>finden</a:t>
            </a:r>
            <a:r>
              <a:rPr lang="en-US" dirty="0"/>
              <a:t>, </a:t>
            </a:r>
            <a:r>
              <a:rPr lang="en-US" dirty="0" err="1"/>
              <a:t>lassen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gut </a:t>
            </a:r>
            <a:r>
              <a:rPr lang="en-US" dirty="0" err="1"/>
              <a:t>skalieren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712926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463</Words>
  <Application>Microsoft Office PowerPoint</Application>
  <PresentationFormat>Affichage à l'écran (4:3)</PresentationFormat>
  <Paragraphs>87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Franklin Gothic Medium</vt:lpstr>
      <vt:lpstr>Larissa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IGB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Lau</dc:creator>
  <cp:lastModifiedBy>Richard LaBrie</cp:lastModifiedBy>
  <cp:revision>20</cp:revision>
  <dcterms:created xsi:type="dcterms:W3CDTF">2020-04-06T12:44:53Z</dcterms:created>
  <dcterms:modified xsi:type="dcterms:W3CDTF">2021-05-19T14:45:25Z</dcterms:modified>
</cp:coreProperties>
</file>